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609" r:id="rId3"/>
    <p:sldId id="808" r:id="rId4"/>
    <p:sldId id="912" r:id="rId5"/>
    <p:sldId id="900" r:id="rId6"/>
    <p:sldId id="901" r:id="rId7"/>
    <p:sldId id="905" r:id="rId8"/>
    <p:sldId id="906" r:id="rId9"/>
    <p:sldId id="907" r:id="rId10"/>
    <p:sldId id="908" r:id="rId11"/>
    <p:sldId id="913" r:id="rId12"/>
    <p:sldId id="910" r:id="rId13"/>
    <p:sldId id="911" r:id="rId14"/>
    <p:sldId id="914" r:id="rId15"/>
    <p:sldId id="884" r:id="rId16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00FF"/>
    <a:srgbClr val="CC33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85273" autoAdjust="0"/>
  </p:normalViewPr>
  <p:slideViewPr>
    <p:cSldViewPr>
      <p:cViewPr varScale="1">
        <p:scale>
          <a:sx n="79" d="100"/>
          <a:sy n="79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34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5" y="0"/>
            <a:ext cx="294534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671"/>
            <a:ext cx="29453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5" y="9429671"/>
            <a:ext cx="2945341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3CE6800-8FE0-4BBE-B3E3-195B7F14CD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94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34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5630"/>
            <a:ext cx="4983689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257"/>
            <a:ext cx="294534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431257"/>
            <a:ext cx="294534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65C0AD1-7BCF-4E98-AEB1-CA29B6A814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0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C6DDD-07CE-45FD-8E66-06C184E2E35F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99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6063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940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0276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9901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678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4205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817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3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9443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9387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9305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3533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7397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8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2710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A3A59-D264-4FAC-9418-E4676DC4F115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501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9EFFD-8E5A-4C85-95ED-E2B7E831DB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600C8-54BB-474E-B906-608EB31014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DE7D2327-2416-46C1-8569-C9A67D8462F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98C4E2-0D83-4E20-8701-E52B8459C9A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2BCB35-304A-4392-96F1-EE06CCF5329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516D40F-5D8E-481A-85E6-8AD43C9AE6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A7E1109-C037-4095-B0EB-6DBFF674AF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1505D5-8D9B-4015-925F-7895489F46A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71A372-C79C-4CA7-97D0-AAC8D44C70C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741064-C7D1-4D35-B5DD-113D2F2567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B728AC7-0E24-4C94-B8B8-6F518B2B900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S.I.M.E.T. - FORMATION  - MODULE 17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8B7101-8982-45E1-9817-1807C4740D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2004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265747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Times New Roman" pitchFamily="18" charset="0"/>
              </a:rPr>
              <a:t>PROCEDURE DE </a:t>
            </a:r>
            <a:r>
              <a:rPr lang="fr-FR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Times New Roman" pitchFamily="18" charset="0"/>
              </a:rPr>
              <a:t>DEDOUANEMENT </a:t>
            </a:r>
            <a:r>
              <a:rPr lang="fr-FR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Times New Roman" pitchFamily="18" charset="0"/>
              </a:rPr>
              <a:t>A L’IMPORTATION ET A L’EXPORTATION PAR VOIE MARITIME</a:t>
            </a:r>
            <a:endParaRPr lang="fr-FR" sz="4800" b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312316"/>
            <a:ext cx="533400" cy="244476"/>
          </a:xfrm>
          <a:noFill/>
        </p:spPr>
        <p:txBody>
          <a:bodyPr>
            <a:noAutofit/>
          </a:bodyPr>
          <a:lstStyle/>
          <a:p>
            <a:fld id="{172CEDFA-7C43-4B43-A71C-CDD19A6F0CF4}" type="slidenum">
              <a:rPr lang="fr-FR" sz="1200">
                <a:solidFill>
                  <a:schemeClr val="tx1"/>
                </a:solidFill>
              </a:rPr>
              <a:pPr/>
              <a:t>1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231775" y="1628800"/>
            <a:ext cx="8680450" cy="5104179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400" dirty="0"/>
              <a:t>B</a:t>
            </a:r>
            <a:r>
              <a:rPr lang="fr-FR" sz="2400" b="1" dirty="0" smtClean="0"/>
              <a:t> ) DEUXIEME NIVEAU DE CONTROLE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2400" b="1" dirty="0" smtClean="0"/>
          </a:p>
          <a:p>
            <a:pPr marL="1409700" lvl="2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b="0" dirty="0" smtClean="0">
                <a:solidFill>
                  <a:srgbClr val="FF0000"/>
                </a:solidFill>
              </a:rPr>
              <a:t>               CIRCUIT DE FACILITATION </a:t>
            </a:r>
            <a:endParaRPr lang="fr-FR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0" dirty="0" smtClean="0"/>
              <a:t> Le contrôle s’effectue  a posteriori  (la Direction des Enquêtes Douanières)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0" dirty="0" smtClean="0">
                <a:solidFill>
                  <a:srgbClr val="FF0000"/>
                </a:solidFill>
              </a:rPr>
              <a:t>	           </a:t>
            </a:r>
            <a:r>
              <a:rPr lang="fr-FR" sz="2400" b="0" dirty="0" smtClean="0">
                <a:solidFill>
                  <a:srgbClr val="FF0000"/>
                </a:solidFill>
              </a:rPr>
              <a:t>CIRCUIT DE CONTRÔLE PHYSIQUE</a:t>
            </a:r>
            <a:endParaRPr lang="fr-FR" b="0" dirty="0" smtClean="0"/>
          </a:p>
          <a:p>
            <a:pPr marL="1009650" lvl="1" indent="-6096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DPOD </a:t>
            </a:r>
          </a:p>
          <a:p>
            <a:pPr marL="1009650" lvl="1" indent="-6096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Cotation à un vérificateur</a:t>
            </a:r>
          </a:p>
          <a:p>
            <a:pPr marL="1009650" lvl="1" indent="-6096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Examen du dossier (contrôle documentaire - visite physique )</a:t>
            </a:r>
            <a:endParaRPr lang="fr-FR" sz="1400" b="0" dirty="0" smtClean="0"/>
          </a:p>
          <a:p>
            <a:pPr marL="971550" lvl="1" indent="-4572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fr-FR" sz="1400" b="0" dirty="0" smtClean="0"/>
          </a:p>
          <a:p>
            <a:pPr marL="971550" lvl="1" indent="-4572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Conformité DD (certificat  de visite – RVIS – GBAE)</a:t>
            </a:r>
          </a:p>
          <a:p>
            <a:pPr marL="971550" lvl="1" indent="-4572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non-conformité DD </a:t>
            </a:r>
          </a:p>
          <a:p>
            <a:pPr marL="895350" lvl="1" indent="-3810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Reconnaissance du service</a:t>
            </a:r>
          </a:p>
          <a:p>
            <a:pPr marL="895350" lvl="1" indent="-3810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endParaRPr lang="fr-FR" sz="1400" b="0" dirty="0" smtClean="0"/>
          </a:p>
          <a:p>
            <a:pPr marL="895350" lvl="1" indent="-381000" fontAlgn="auto">
              <a:lnSpc>
                <a:spcPct val="80000"/>
              </a:lnSpc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fr-FR" sz="2000" b="0" dirty="0" smtClean="0"/>
              <a:t>Refus de reconnaissance du service (recours administratif ou recours judiciaire)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LE DEDOUANEMENT PROPREMENT DIT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13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231775" y="1628800"/>
            <a:ext cx="8680450" cy="5104179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400" b="1" dirty="0" smtClean="0"/>
              <a:t>CONTRÔLE DES ENQUETES DOUANIERES</a:t>
            </a:r>
          </a:p>
          <a:p>
            <a:pPr marL="1409700" lvl="2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b="0" dirty="0" smtClean="0">
                <a:solidFill>
                  <a:srgbClr val="FF0000"/>
                </a:solidFill>
              </a:rPr>
              <a:t> </a:t>
            </a:r>
            <a:endParaRPr lang="fr-FR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400" b="0" dirty="0" smtClean="0"/>
              <a:t> Les Enquêtes Douanières</a:t>
            </a:r>
            <a:r>
              <a:rPr lang="fr-FR" sz="2400" b="0" dirty="0"/>
              <a:t> </a:t>
            </a:r>
            <a:r>
              <a:rPr lang="fr-FR" sz="2400" b="0" dirty="0" smtClean="0"/>
              <a:t>procèdent à des contrôles d’entreprise.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0" dirty="0" smtClean="0">
                <a:solidFill>
                  <a:srgbClr val="FF0000"/>
                </a:solidFill>
              </a:rPr>
              <a:t>	</a:t>
            </a:r>
            <a:endParaRPr lang="fr-FR" sz="2000" b="0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LE CONTRÔLE A POSTERIORI 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13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L’EXPORTATION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9" y="1714501"/>
            <a:ext cx="5771678" cy="48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14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L’EXPORTATION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5" y="1628800"/>
            <a:ext cx="716408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15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231775" y="1628800"/>
            <a:ext cx="8680450" cy="5104179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400" b="1" dirty="0" smtClean="0"/>
              <a:t>LISTE DES MARCHANDISES SOUMIS AU DROIT UNIQUE DE SORTIE (DUS)</a:t>
            </a:r>
            <a:endParaRPr lang="fr-FR" b="0" dirty="0" smtClean="0">
              <a:solidFill>
                <a:srgbClr val="FF0000"/>
              </a:solidFill>
            </a:endParaRPr>
          </a:p>
          <a:p>
            <a:pPr marL="1409700" lvl="2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b="0" dirty="0" smtClean="0">
                <a:solidFill>
                  <a:srgbClr val="00B0F0"/>
                </a:solidFill>
              </a:rPr>
              <a:t>LES PRIX CAF ET LES TAUX SONT FIXES PAR LE CONSEIL DE MINISTRE AVANT LE DEBUT DE CHAQUE CAMPAGNE</a:t>
            </a:r>
          </a:p>
          <a:p>
            <a:pPr marL="1409700" lvl="2" indent="-6096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b="0" dirty="0" smtClean="0">
                <a:solidFill>
                  <a:srgbClr val="FF0000"/>
                </a:solidFill>
              </a:rPr>
              <a:t> </a:t>
            </a:r>
            <a:endParaRPr lang="fr-FR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400" b="0" dirty="0" smtClean="0"/>
              <a:t>- CAFE ( TAUX = 5% DU PRIX CAF DE REFERENCE)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400" b="0" dirty="0" smtClean="0"/>
              <a:t>- CACAO ( TAUX </a:t>
            </a:r>
            <a:r>
              <a:rPr lang="fr-FR" sz="2400" b="0" dirty="0"/>
              <a:t>= </a:t>
            </a:r>
            <a:r>
              <a:rPr lang="fr-FR" sz="2400" b="0" dirty="0" smtClean="0"/>
              <a:t>14.6 % </a:t>
            </a:r>
            <a:r>
              <a:rPr lang="fr-FR" sz="2400" b="0" dirty="0"/>
              <a:t>DU PRIX CAF DE </a:t>
            </a:r>
            <a:r>
              <a:rPr lang="fr-FR" sz="2400" b="0" dirty="0" smtClean="0"/>
              <a:t>REFERENCE POUR LA FEVE)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b="0" dirty="0" smtClean="0"/>
              <a:t>NOIX DE CAJOU ( PAR CAMPAGNE)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sz="2400" b="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b="0" dirty="0" smtClean="0"/>
              <a:t>GRAINE DE KARITE </a:t>
            </a:r>
            <a:r>
              <a:rPr lang="fr-FR" sz="2400" b="0" dirty="0" smtClean="0">
                <a:solidFill>
                  <a:srgbClr val="FF0000"/>
                </a:solidFill>
              </a:rPr>
              <a:t>10 F / KG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b="0" dirty="0" smtClean="0"/>
              <a:t>NOIX DE COLAS </a:t>
            </a:r>
            <a:r>
              <a:rPr lang="fr-FR" sz="2400" b="0" dirty="0" smtClean="0">
                <a:solidFill>
                  <a:srgbClr val="FF0000"/>
                </a:solidFill>
              </a:rPr>
              <a:t>10,2 F / KG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fr-FR" sz="2400" b="0" dirty="0" smtClean="0"/>
              <a:t>BOIS </a:t>
            </a:r>
            <a:r>
              <a:rPr lang="fr-FR" sz="2400" b="0" dirty="0" smtClean="0">
                <a:solidFill>
                  <a:srgbClr val="FF0000"/>
                </a:solidFill>
              </a:rPr>
              <a:t>PAR CUBAGE ET ESPECE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fr-FR" sz="2400" b="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endParaRPr lang="fr-FR" sz="2400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0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0" dirty="0" smtClean="0">
                <a:solidFill>
                  <a:srgbClr val="FF0000"/>
                </a:solidFill>
              </a:rPr>
              <a:t>	</a:t>
            </a:r>
            <a:endParaRPr lang="fr-FR" sz="2000" b="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</a:t>
            </a:r>
            <a:r>
              <a:rPr lang="fr-FR" cap="all" dirty="0">
                <a:solidFill>
                  <a:srgbClr val="FF0000"/>
                </a:solidFill>
                <a:cs typeface="Times New Roman" pitchFamily="18" charset="0"/>
              </a:rPr>
              <a:t>A L’EXPORTATION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13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895569" y="477830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fld id="{172CEDFA-7C43-4B43-A71C-CDD19A6F0CF4}" type="slidenum">
              <a:rPr lang="fr-FR" sz="1200">
                <a:solidFill>
                  <a:schemeClr val="tx1"/>
                </a:solidFill>
              </a:rPr>
              <a:pPr/>
              <a:t>15</a:t>
            </a:fld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object 15"/>
          <p:cNvSpPr>
            <a:spLocks noChangeArrowheads="1"/>
          </p:cNvSpPr>
          <p:nvPr/>
        </p:nvSpPr>
        <p:spPr bwMode="auto">
          <a:xfrm>
            <a:off x="457200" y="4085927"/>
            <a:ext cx="2743200" cy="63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457200" y="3067874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altLang="fr-FR" b="0" dirty="0" smtClean="0">
                <a:solidFill>
                  <a:srgbClr val="486DA2"/>
                </a:solidFill>
                <a:latin typeface="Verdana" panose="020B0604030504040204" pitchFamily="34" charset="0"/>
              </a:rPr>
              <a:t>Merci de votre</a:t>
            </a:r>
            <a:br>
              <a:rPr lang="fr-FR" altLang="fr-FR" b="0" dirty="0" smtClean="0">
                <a:solidFill>
                  <a:srgbClr val="486DA2"/>
                </a:solidFill>
                <a:latin typeface="Verdana" panose="020B0604030504040204" pitchFamily="34" charset="0"/>
              </a:rPr>
            </a:br>
            <a:r>
              <a:rPr lang="fr-FR" altLang="fr-FR" b="0" dirty="0" smtClean="0">
                <a:solidFill>
                  <a:srgbClr val="486DA2"/>
                </a:solidFill>
                <a:latin typeface="Verdana" panose="020B0604030504040204" pitchFamily="34" charset="0"/>
              </a:rPr>
              <a:t>attention </a:t>
            </a:r>
            <a:r>
              <a:rPr lang="fr-FR" altLang="fr-FR" b="0" dirty="0" smtClean="0">
                <a:solidFill>
                  <a:srgbClr val="486DA2"/>
                </a:solidFill>
              </a:rPr>
              <a:t>!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512" y="1146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PROCEDURE DE DEDOUANEMENT A L’IMPORTATION ET A L’EXPORTATION PAR VOIE MARITIME</a:t>
            </a:r>
            <a:endParaRPr lang="fr-FR" sz="2000" cap="all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00FF"/>
                </a:solidFill>
                <a:latin typeface="+mn-lt"/>
              </a:rPr>
              <a:t>SOMMAIRE</a:t>
            </a:r>
          </a:p>
        </p:txBody>
      </p:sp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59000" y="1793527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918" rIns="180918" anchor="ctr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endParaRPr lang="fr-FR" sz="2600" b="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solidFill>
                  <a:srgbClr val="0000CC"/>
                </a:solidFill>
                <a:latin typeface="Arial Narrow" pitchFamily="34" charset="0"/>
              </a:rPr>
              <a:t>CHAPITRE 1 : LA PROCEDURE A L’IMPORTATION</a:t>
            </a: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endParaRPr lang="fr-FR" sz="2600" b="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latin typeface="Arial Narrow" pitchFamily="34" charset="0"/>
              </a:rPr>
              <a:t>1-1 LA PROCEDURE PREALABLE A L’IMPORTATION</a:t>
            </a:r>
            <a:endParaRPr lang="fr-FR" sz="2600" b="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latin typeface="Arial Narrow" pitchFamily="34" charset="0"/>
              </a:rPr>
              <a:t>1-2 LA PROCEDURE A L’ARRIVEE DE LA MARCHANDISE</a:t>
            </a: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latin typeface="Arial Narrow" pitchFamily="34" charset="0"/>
              </a:rPr>
              <a:t>1-3 LE DEDOUANEMENT A PROPREMENT DIT</a:t>
            </a: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endParaRPr lang="fr-FR" sz="2600" b="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>
                <a:solidFill>
                  <a:srgbClr val="0000CC"/>
                </a:solidFill>
                <a:latin typeface="Arial Narrow" pitchFamily="34" charset="0"/>
              </a:rPr>
              <a:t>CHAPITRE </a:t>
            </a:r>
            <a:r>
              <a:rPr lang="fr-FR" sz="2600" b="0" dirty="0" smtClean="0">
                <a:solidFill>
                  <a:srgbClr val="0000CC"/>
                </a:solidFill>
                <a:latin typeface="Arial Narrow" pitchFamily="34" charset="0"/>
              </a:rPr>
              <a:t>2 </a:t>
            </a:r>
            <a:r>
              <a:rPr lang="fr-FR" sz="2600" b="0" dirty="0">
                <a:solidFill>
                  <a:srgbClr val="0000CC"/>
                </a:solidFill>
                <a:latin typeface="Arial Narrow" pitchFamily="34" charset="0"/>
              </a:rPr>
              <a:t>: </a:t>
            </a:r>
            <a:r>
              <a:rPr lang="fr-FR" sz="2600" b="0" dirty="0" smtClean="0">
                <a:solidFill>
                  <a:srgbClr val="0000CC"/>
                </a:solidFill>
                <a:latin typeface="Arial Narrow" pitchFamily="34" charset="0"/>
              </a:rPr>
              <a:t>LA PROCEDURE A L’EXPORTATION</a:t>
            </a:r>
            <a:endParaRPr lang="fr-FR" sz="2600" b="0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endParaRPr lang="fr-FR" sz="2600" b="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latin typeface="Arial Narrow" pitchFamily="34" charset="0"/>
              </a:rPr>
              <a:t>CONCLUSION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285860"/>
            <a:ext cx="539552" cy="198924"/>
          </a:xfrm>
          <a:noFill/>
        </p:spPr>
        <p:txBody>
          <a:bodyPr>
            <a:noAutofit/>
          </a:bodyPr>
          <a:lstStyle/>
          <a:p>
            <a:fld id="{172CEDFA-7C43-4B43-A71C-CDD19A6F0CF4}" type="slidenum">
              <a:rPr lang="fr-FR" sz="1200">
                <a:solidFill>
                  <a:schemeClr val="tx1"/>
                </a:solidFill>
              </a:rPr>
              <a:pPr/>
              <a:t>2</a:t>
            </a:fld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512" y="1146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PROCEDURE DE DEDOUANEMENT A L’IMPORTATION ET A L’EXPORTATION PAR VOIE MARITIME</a:t>
            </a:r>
            <a:endParaRPr lang="fr-FR" sz="2000" cap="all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7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7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7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7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7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7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7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7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7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7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70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70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70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LA PROCEDURE PREALABLE A L’IMPORTATION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6511" y="2060848"/>
            <a:ext cx="9001125" cy="3087688"/>
            <a:chOff x="71438" y="1857375"/>
            <a:chExt cx="9001125" cy="3087688"/>
          </a:xfrm>
        </p:grpSpPr>
        <p:pic>
          <p:nvPicPr>
            <p:cNvPr id="10" name="Picture 15" descr="http://www.dgi.gouv.ci/images/logo_dgi_vert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438" y="2428875"/>
              <a:ext cx="1119187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6"/>
            <p:cNvSpPr txBox="1">
              <a:spLocks noChangeArrowheads="1"/>
            </p:cNvSpPr>
            <p:nvPr/>
          </p:nvSpPr>
          <p:spPr bwMode="auto">
            <a:xfrm>
              <a:off x="857250" y="1857375"/>
              <a:ext cx="7215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/>
                <a:t>La qualité d’importateur en Côte d’Ivoire suppose:</a:t>
              </a:r>
            </a:p>
          </p:txBody>
        </p:sp>
        <p:sp>
          <p:nvSpPr>
            <p:cNvPr id="12" name="ZoneTexte 17"/>
            <p:cNvSpPr txBox="1">
              <a:spLocks noChangeArrowheads="1"/>
            </p:cNvSpPr>
            <p:nvPr/>
          </p:nvSpPr>
          <p:spPr bwMode="auto">
            <a:xfrm>
              <a:off x="71438" y="2428875"/>
              <a:ext cx="50720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5650" indent="-355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folHlink"/>
                </a:buClr>
                <a:buFont typeface="Wingdings" panose="05000000000000000000" pitchFamily="2" charset="2"/>
                <a:buChar char="F"/>
              </a:pPr>
              <a:r>
                <a:rPr lang="fr-FR" altLang="fr-FR" sz="2400" dirty="0"/>
                <a:t>Compte contribuable (CC) </a:t>
              </a: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folHlink"/>
                </a:buClr>
                <a:buFontTx/>
                <a:buNone/>
              </a:pPr>
              <a:r>
                <a:rPr lang="fr-FR" altLang="fr-FR" sz="2400" dirty="0"/>
                <a:t>	 permanent ou occasionnel</a:t>
              </a:r>
              <a:endParaRPr lang="fr-FR" altLang="fr-FR" sz="1400" dirty="0"/>
            </a:p>
          </p:txBody>
        </p:sp>
        <p:sp>
          <p:nvSpPr>
            <p:cNvPr id="13" name="ZoneTexte 18"/>
            <p:cNvSpPr txBox="1">
              <a:spLocks noChangeArrowheads="1"/>
            </p:cNvSpPr>
            <p:nvPr/>
          </p:nvSpPr>
          <p:spPr bwMode="auto">
            <a:xfrm>
              <a:off x="71438" y="4032250"/>
              <a:ext cx="5000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5650" indent="-355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folHlink"/>
                </a:buClr>
                <a:buFont typeface="Wingdings" panose="05000000000000000000" pitchFamily="2" charset="2"/>
                <a:buChar char="F"/>
              </a:pPr>
              <a:r>
                <a:rPr lang="fr-FR" altLang="fr-FR" sz="2400"/>
                <a:t>Code importateur (CI) annuel </a:t>
              </a:r>
            </a:p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folHlink"/>
                </a:buClr>
                <a:buFontTx/>
                <a:buNone/>
              </a:pPr>
              <a:r>
                <a:rPr lang="fr-FR" altLang="fr-FR" sz="2400"/>
                <a:t>	ou occasionnel</a:t>
              </a:r>
              <a:endParaRPr lang="fr-FR" altLang="fr-FR" sz="1400"/>
            </a:p>
          </p:txBody>
        </p:sp>
        <p:grpSp>
          <p:nvGrpSpPr>
            <p:cNvPr id="15" name="Groupe 22"/>
            <p:cNvGrpSpPr>
              <a:grpSpLocks/>
            </p:cNvGrpSpPr>
            <p:nvPr/>
          </p:nvGrpSpPr>
          <p:grpSpPr bwMode="auto">
            <a:xfrm>
              <a:off x="5143500" y="2286000"/>
              <a:ext cx="1571625" cy="857250"/>
              <a:chOff x="5143504" y="2285992"/>
              <a:chExt cx="1571636" cy="857256"/>
            </a:xfrm>
          </p:grpSpPr>
          <p:sp>
            <p:nvSpPr>
              <p:cNvPr id="16" name="Flèche droite 15"/>
              <p:cNvSpPr/>
              <p:nvPr/>
            </p:nvSpPr>
            <p:spPr>
              <a:xfrm>
                <a:off x="5143504" y="2285992"/>
                <a:ext cx="1571636" cy="857256"/>
              </a:xfrm>
              <a:prstGeom prst="rightArrow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7" name="ZoneTexte 12"/>
              <p:cNvSpPr txBox="1">
                <a:spLocks noChangeArrowheads="1"/>
              </p:cNvSpPr>
              <p:nvPr/>
            </p:nvSpPr>
            <p:spPr bwMode="auto">
              <a:xfrm>
                <a:off x="5214942" y="2549719"/>
                <a:ext cx="928694" cy="3077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400" b="1">
                    <a:solidFill>
                      <a:srgbClr val="FF6600"/>
                    </a:solidFill>
                  </a:rPr>
                  <a:t>Délivré à</a:t>
                </a:r>
              </a:p>
            </p:txBody>
          </p:sp>
        </p:grpSp>
        <p:grpSp>
          <p:nvGrpSpPr>
            <p:cNvPr id="18" name="Groupe 23"/>
            <p:cNvGrpSpPr>
              <a:grpSpLocks/>
            </p:cNvGrpSpPr>
            <p:nvPr/>
          </p:nvGrpSpPr>
          <p:grpSpPr bwMode="auto">
            <a:xfrm>
              <a:off x="5143500" y="3857625"/>
              <a:ext cx="1571625" cy="857250"/>
              <a:chOff x="5143504" y="2285992"/>
              <a:chExt cx="1571636" cy="857256"/>
            </a:xfrm>
          </p:grpSpPr>
          <p:sp>
            <p:nvSpPr>
              <p:cNvPr id="19" name="Flèche droite 18"/>
              <p:cNvSpPr/>
              <p:nvPr/>
            </p:nvSpPr>
            <p:spPr>
              <a:xfrm>
                <a:off x="5143504" y="2285992"/>
                <a:ext cx="1571636" cy="857256"/>
              </a:xfrm>
              <a:prstGeom prst="rightArrow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ZoneTexte 25"/>
              <p:cNvSpPr txBox="1">
                <a:spLocks noChangeArrowheads="1"/>
              </p:cNvSpPr>
              <p:nvPr/>
            </p:nvSpPr>
            <p:spPr bwMode="auto">
              <a:xfrm>
                <a:off x="5214942" y="2549719"/>
                <a:ext cx="928694" cy="3077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400" b="1">
                    <a:solidFill>
                      <a:srgbClr val="FF6600"/>
                    </a:solidFill>
                  </a:rPr>
                  <a:t>Délivré à</a:t>
                </a:r>
              </a:p>
            </p:txBody>
          </p:sp>
        </p:grpSp>
        <p:grpSp>
          <p:nvGrpSpPr>
            <p:cNvPr id="24" name="Groupe 34"/>
            <p:cNvGrpSpPr>
              <a:grpSpLocks/>
            </p:cNvGrpSpPr>
            <p:nvPr/>
          </p:nvGrpSpPr>
          <p:grpSpPr bwMode="auto">
            <a:xfrm>
              <a:off x="6858000" y="3929063"/>
              <a:ext cx="2214563" cy="1016000"/>
              <a:chOff x="6858016" y="3929066"/>
              <a:chExt cx="2214578" cy="1015663"/>
            </a:xfrm>
          </p:grpSpPr>
          <p:pic>
            <p:nvPicPr>
              <p:cNvPr id="25" name="Picture 17" descr="http://t3.gstatic.com/images?q=tbn:ANd9GcTb9zYQJe5oBL6tR9n0FnC9zDfpqQcd_i6tOV9BV7XElXZVtWKLMQ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3929066"/>
                <a:ext cx="1285884" cy="100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ZoneTexte 30"/>
              <p:cNvSpPr txBox="1">
                <a:spLocks noChangeArrowheads="1"/>
              </p:cNvSpPr>
              <p:nvPr/>
            </p:nvSpPr>
            <p:spPr bwMode="auto">
              <a:xfrm>
                <a:off x="8001024" y="3929066"/>
                <a:ext cx="1071570" cy="10156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200" b="1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200" b="1">
                    <a:solidFill>
                      <a:srgbClr val="FF0000"/>
                    </a:solidFill>
                  </a:rPr>
                  <a:t>Ministère du Commerce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2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3759" y="1660738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AVANT LA COMMANDE DE LA MARCHANDISE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LA PROCEDURE PREALABLE A L’IMPORTATION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0" y="2060848"/>
            <a:ext cx="8891647" cy="4320480"/>
            <a:chOff x="54927" y="1857375"/>
            <a:chExt cx="8891647" cy="4320480"/>
          </a:xfrm>
        </p:grpSpPr>
        <p:sp>
          <p:nvSpPr>
            <p:cNvPr id="11" name="ZoneTexte 16"/>
            <p:cNvSpPr txBox="1">
              <a:spLocks noChangeArrowheads="1"/>
            </p:cNvSpPr>
            <p:nvPr/>
          </p:nvSpPr>
          <p:spPr bwMode="auto">
            <a:xfrm>
              <a:off x="857250" y="1857375"/>
              <a:ext cx="7215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/>
                <a:t>La qualité d’importateur en Côte d’Ivoire suppose:</a:t>
              </a:r>
            </a:p>
          </p:txBody>
        </p:sp>
        <p:sp>
          <p:nvSpPr>
            <p:cNvPr id="12" name="ZoneTexte 17"/>
            <p:cNvSpPr txBox="1">
              <a:spLocks noChangeArrowheads="1"/>
            </p:cNvSpPr>
            <p:nvPr/>
          </p:nvSpPr>
          <p:spPr bwMode="auto">
            <a:xfrm>
              <a:off x="54927" y="5346858"/>
              <a:ext cx="50720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5650" indent="-355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0"/>
                </a:spcBef>
                <a:buClr>
                  <a:schemeClr val="folHlink"/>
                </a:buClr>
                <a:buFont typeface="Wingdings" panose="05000000000000000000" pitchFamily="2" charset="2"/>
                <a:buChar char="F"/>
              </a:pPr>
              <a:r>
                <a:rPr lang="fr-FR" altLang="fr-FR" sz="2400" dirty="0"/>
                <a:t>Compte </a:t>
              </a:r>
              <a:r>
                <a:rPr lang="fr-FR" altLang="fr-FR" sz="2400" dirty="0" smtClean="0"/>
                <a:t>GUCE </a:t>
              </a:r>
              <a:r>
                <a:rPr lang="fr-FR" altLang="fr-FR" sz="1800" dirty="0" smtClean="0"/>
                <a:t>(GUICHET UNIQUE DU COMMERCE EXTERIEURE)</a:t>
              </a:r>
              <a:endParaRPr lang="fr-FR" altLang="fr-FR" sz="1800" dirty="0"/>
            </a:p>
          </p:txBody>
        </p:sp>
        <p:sp>
          <p:nvSpPr>
            <p:cNvPr id="14" name="ZoneTexte 19"/>
            <p:cNvSpPr txBox="1">
              <a:spLocks noChangeArrowheads="1"/>
            </p:cNvSpPr>
            <p:nvPr/>
          </p:nvSpPr>
          <p:spPr bwMode="auto">
            <a:xfrm>
              <a:off x="412114" y="2583275"/>
              <a:ext cx="4357688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lvl="1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400" dirty="0"/>
                <a:t>Enregistrement du CC et du CI</a:t>
              </a:r>
              <a:endParaRPr lang="fr-FR" altLang="fr-FR" sz="2000" dirty="0"/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fr-FR" sz="1400" dirty="0"/>
            </a:p>
          </p:txBody>
        </p:sp>
        <p:grpSp>
          <p:nvGrpSpPr>
            <p:cNvPr id="15" name="Groupe 22"/>
            <p:cNvGrpSpPr>
              <a:grpSpLocks/>
            </p:cNvGrpSpPr>
            <p:nvPr/>
          </p:nvGrpSpPr>
          <p:grpSpPr bwMode="auto">
            <a:xfrm>
              <a:off x="5013428" y="2448323"/>
              <a:ext cx="1571625" cy="857250"/>
              <a:chOff x="5013431" y="2448316"/>
              <a:chExt cx="1571636" cy="857256"/>
            </a:xfrm>
          </p:grpSpPr>
          <p:sp>
            <p:nvSpPr>
              <p:cNvPr id="16" name="Flèche droite 15"/>
              <p:cNvSpPr/>
              <p:nvPr/>
            </p:nvSpPr>
            <p:spPr>
              <a:xfrm>
                <a:off x="5013431" y="2448316"/>
                <a:ext cx="1571636" cy="857256"/>
              </a:xfrm>
              <a:prstGeom prst="rightArrow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7" name="ZoneTexte 12"/>
              <p:cNvSpPr txBox="1">
                <a:spLocks noChangeArrowheads="1"/>
              </p:cNvSpPr>
              <p:nvPr/>
            </p:nvSpPr>
            <p:spPr bwMode="auto">
              <a:xfrm>
                <a:off x="5214942" y="2713521"/>
                <a:ext cx="928695" cy="3077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400" b="1">
                    <a:solidFill>
                      <a:srgbClr val="FF6600"/>
                    </a:solidFill>
                  </a:rPr>
                  <a:t>Délivré à</a:t>
                </a:r>
              </a:p>
            </p:txBody>
          </p:sp>
        </p:grpSp>
        <p:grpSp>
          <p:nvGrpSpPr>
            <p:cNvPr id="21" name="Groupe 26"/>
            <p:cNvGrpSpPr>
              <a:grpSpLocks/>
            </p:cNvGrpSpPr>
            <p:nvPr/>
          </p:nvGrpSpPr>
          <p:grpSpPr bwMode="auto">
            <a:xfrm>
              <a:off x="5143500" y="5286375"/>
              <a:ext cx="1571625" cy="857250"/>
              <a:chOff x="5143504" y="2285992"/>
              <a:chExt cx="1571636" cy="857256"/>
            </a:xfrm>
          </p:grpSpPr>
          <p:sp>
            <p:nvSpPr>
              <p:cNvPr id="22" name="Flèche droite 21"/>
              <p:cNvSpPr/>
              <p:nvPr/>
            </p:nvSpPr>
            <p:spPr>
              <a:xfrm>
                <a:off x="5143504" y="2285992"/>
                <a:ext cx="1571636" cy="857256"/>
              </a:xfrm>
              <a:prstGeom prst="rightArrow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3" name="ZoneTexte 28"/>
              <p:cNvSpPr txBox="1">
                <a:spLocks noChangeArrowheads="1"/>
              </p:cNvSpPr>
              <p:nvPr/>
            </p:nvSpPr>
            <p:spPr bwMode="auto">
              <a:xfrm>
                <a:off x="5214942" y="2549719"/>
                <a:ext cx="928694" cy="3077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400" b="1">
                    <a:solidFill>
                      <a:srgbClr val="FF6600"/>
                    </a:solidFill>
                  </a:rPr>
                  <a:t>Délivré à</a:t>
                </a:r>
              </a:p>
            </p:txBody>
          </p:sp>
        </p:grpSp>
        <p:grpSp>
          <p:nvGrpSpPr>
            <p:cNvPr id="27" name="Groupe 33"/>
            <p:cNvGrpSpPr>
              <a:grpSpLocks/>
            </p:cNvGrpSpPr>
            <p:nvPr/>
          </p:nvGrpSpPr>
          <p:grpSpPr bwMode="auto">
            <a:xfrm>
              <a:off x="6732011" y="2269112"/>
              <a:ext cx="2214563" cy="1108075"/>
              <a:chOff x="6732028" y="2269351"/>
              <a:chExt cx="2214546" cy="1107996"/>
            </a:xfrm>
          </p:grpSpPr>
          <p:pic>
            <p:nvPicPr>
              <p:cNvPr id="28" name="Picture 19" descr="http://t1.gstatic.com/images?q=tbn:ANd9GcSbw0c_gLlpI-TwIX3XjwAS92PRyQZ83hKCjfr7haRAZZqbpxWhQ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028" y="2269351"/>
                <a:ext cx="1357322" cy="1071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ZoneTexte 32"/>
              <p:cNvSpPr txBox="1">
                <a:spLocks noChangeArrowheads="1"/>
              </p:cNvSpPr>
              <p:nvPr/>
            </p:nvSpPr>
            <p:spPr bwMode="auto">
              <a:xfrm>
                <a:off x="7875037" y="2269351"/>
                <a:ext cx="1071537" cy="11079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100" b="1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altLang="fr-FR" sz="1100" b="1">
                    <a:solidFill>
                      <a:srgbClr val="FF0000"/>
                    </a:solidFill>
                  </a:rPr>
                  <a:t>Direction informatique de la Douane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100" b="1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fr-FR" sz="11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3759" y="1660738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AVANT LA COMMANDE DE LA MARCHANDISE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29" y="5015368"/>
            <a:ext cx="2214563" cy="14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-71437" y="1692478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FORMALITES A LA COMMANDE DE LA MARCHANDISE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0" name="ZoneTexte 5"/>
          <p:cNvSpPr txBox="1">
            <a:spLocks noChangeArrowheads="1"/>
          </p:cNvSpPr>
          <p:nvPr/>
        </p:nvSpPr>
        <p:spPr bwMode="auto">
          <a:xfrm>
            <a:off x="568707" y="2683871"/>
            <a:ext cx="53578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Char char=""/>
            </a:pPr>
            <a:r>
              <a:rPr lang="fr-FR" altLang="fr-FR" sz="2000" b="1" dirty="0"/>
              <a:t>  Domiciliation de la facture pro-forma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/>
          </a:p>
        </p:txBody>
      </p:sp>
      <p:sp>
        <p:nvSpPr>
          <p:cNvPr id="31" name="ZoneTexte 6"/>
          <p:cNvSpPr txBox="1">
            <a:spLocks noChangeArrowheads="1"/>
          </p:cNvSpPr>
          <p:nvPr/>
        </p:nvSpPr>
        <p:spPr bwMode="auto">
          <a:xfrm>
            <a:off x="570163" y="4077072"/>
            <a:ext cx="7143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Char char=""/>
            </a:pPr>
            <a:r>
              <a:rPr lang="fr-FR" altLang="fr-FR" sz="2000" b="1" dirty="0"/>
              <a:t> Levée de la </a:t>
            </a:r>
            <a:r>
              <a:rPr lang="fr-FR" altLang="fr-FR" sz="2000" b="1" dirty="0" smtClean="0"/>
              <a:t>Fiche  de Déclaration à l’Importation </a:t>
            </a:r>
            <a:r>
              <a:rPr lang="fr-FR" altLang="fr-FR" sz="1400" b="1" dirty="0" smtClean="0"/>
              <a:t>(FDI</a:t>
            </a:r>
            <a:r>
              <a:rPr lang="fr-FR" altLang="fr-FR" sz="1400" b="1" dirty="0"/>
              <a:t>)</a:t>
            </a:r>
            <a:endParaRPr lang="fr-FR" altLang="fr-FR" sz="20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LA PROCEDURE PREALABLE A L’IMPORTATION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5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16511" y="1779924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FORMALITES A L’EMBARQUEMENT DE LA MARCHANDISE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5136" y="2852936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Char char=""/>
            </a:pPr>
            <a:endParaRPr lang="fr-FR" altLang="fr-FR" sz="2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Char char=""/>
            </a:pPr>
            <a:r>
              <a:rPr lang="fr-FR" altLang="fr-FR" sz="2000" dirty="0"/>
              <a:t> </a:t>
            </a:r>
            <a:r>
              <a:rPr lang="fr-FR" altLang="fr-FR" sz="2000" b="1" dirty="0"/>
              <a:t>Etablissement et validation du BSC </a:t>
            </a:r>
            <a:r>
              <a:rPr lang="fr-FR" altLang="fr-FR" sz="1400" b="1" dirty="0"/>
              <a:t>(OIC)</a:t>
            </a:r>
            <a:endParaRPr lang="fr-FR" altLang="fr-FR" sz="24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Pct val="150000"/>
              <a:buFontTx/>
              <a:buNone/>
            </a:pPr>
            <a:endParaRPr lang="fr-FR" altLang="fr-FR" sz="20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LA PROCEDURE PREALABLE A L’IMPORTATION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6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45136" y="4402535"/>
            <a:ext cx="77152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>
              <a:spcBef>
                <a:spcPct val="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Char char=""/>
            </a:pPr>
            <a:r>
              <a:rPr lang="fr-FR" altLang="fr-FR" sz="2000" b="1" dirty="0"/>
              <a:t> </a:t>
            </a:r>
            <a:r>
              <a:rPr lang="fr-FR" altLang="fr-FR" sz="2000" b="1" dirty="0" smtClean="0"/>
              <a:t>Emission  du Résultat Final de Classification de </a:t>
            </a:r>
            <a:r>
              <a:rPr lang="fr-FR" altLang="fr-FR" sz="2000" dirty="0"/>
              <a:t>Valeur  </a:t>
            </a:r>
            <a:r>
              <a:rPr lang="fr-FR" altLang="fr-FR" sz="2000" dirty="0" smtClean="0"/>
              <a:t>(RFCV)</a:t>
            </a:r>
            <a:endParaRPr lang="fr-FR" altLang="fr-FR" sz="3200" dirty="0"/>
          </a:p>
          <a:p>
            <a:pPr marL="0" lvl="2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fr-FR" altLang="fr-FR" sz="20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7067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251520" y="1844824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EDITION DE LA DECLARATION EN DETAIL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LE DEDOUANEMENT PROPREMENT DIT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302896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918" rIns="180918" anchor="ctr">
            <a:spAutoFit/>
          </a:bodyPr>
          <a:lstStyle/>
          <a:p>
            <a:pPr algn="ctr"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b="0" dirty="0" smtClean="0">
                <a:latin typeface="Arial Narrow" pitchFamily="34" charset="0"/>
              </a:rPr>
              <a:t>LE COMMISSIONNAIRE AGREE EN DOUANE EDITE LA DECLARATION SUR LA BASE DE LA VALEUR RFCV</a:t>
            </a:r>
          </a:p>
          <a:p>
            <a:pPr algn="ctr"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endParaRPr lang="fr-FR" sz="2600" b="0" dirty="0">
              <a:latin typeface="Arial Narrow" pitchFamily="34" charset="0"/>
            </a:endParaRPr>
          </a:p>
          <a:p>
            <a:pPr algn="ctr">
              <a:spcBef>
                <a:spcPts val="600"/>
              </a:spcBef>
              <a:buClr>
                <a:srgbClr val="FF0000"/>
              </a:buClr>
              <a:tabLst>
                <a:tab pos="628650" algn="l"/>
                <a:tab pos="900113" algn="l"/>
                <a:tab pos="1136650" algn="l"/>
                <a:tab pos="1355725" algn="l"/>
              </a:tabLst>
            </a:pPr>
            <a:r>
              <a:rPr lang="fr-FR" sz="2600" dirty="0" smtClean="0">
                <a:latin typeface="Arial Narrow" pitchFamily="34" charset="0"/>
              </a:rPr>
              <a:t>NB : EN COTE D’IVOIRE, SEUL UN CDA PEUT LEVER UNE DECLARATION EN DETAIL</a:t>
            </a:r>
          </a:p>
        </p:txBody>
      </p:sp>
    </p:spTree>
    <p:extLst>
      <p:ext uri="{BB962C8B-B14F-4D97-AF65-F5344CB8AC3E}">
        <p14:creationId xmlns:p14="http://schemas.microsoft.com/office/powerpoint/2010/main" val="16744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72009" y="1567047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PAIEMENT DES DROITS ET TAXES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3" y="2060848"/>
            <a:ext cx="8208912" cy="40318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2800" b="1" dirty="0"/>
              <a:t>PAIEMENT DES DROITS ET TAXES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2400" dirty="0" smtClean="0"/>
              <a:t>Il </a:t>
            </a:r>
            <a:r>
              <a:rPr lang="fr-FR" altLang="fr-FR" sz="2400" dirty="0"/>
              <a:t>est fonction du mode de paiement</a:t>
            </a:r>
          </a:p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Ü"/>
            </a:pPr>
            <a:r>
              <a:rPr lang="fr-FR" altLang="fr-FR" sz="2400" dirty="0" smtClean="0"/>
              <a:t>Paiement </a:t>
            </a:r>
            <a:r>
              <a:rPr lang="fr-FR" altLang="fr-FR" sz="2400" dirty="0"/>
              <a:t>au comptant (art. 94 cd)</a:t>
            </a:r>
          </a:p>
          <a:p>
            <a:pPr algn="ctr"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Dès la validation</a:t>
            </a:r>
          </a:p>
          <a:p>
            <a:pPr algn="ctr"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fr-FR" altLang="fr-FR" sz="2400" dirty="0"/>
              <a:t>Avis de liquidation – paiement – quittance</a:t>
            </a:r>
          </a:p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Ü"/>
            </a:pPr>
            <a:r>
              <a:rPr lang="fr-FR" altLang="fr-FR" sz="2400" dirty="0" smtClean="0"/>
              <a:t>Paiement </a:t>
            </a:r>
            <a:r>
              <a:rPr lang="fr-FR" altLang="fr-FR" sz="2400" dirty="0"/>
              <a:t>à crédit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Dès la 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validation</a:t>
            </a:r>
            <a:endParaRPr lang="fr-FR" altLang="fr-FR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/>
              <a:t>Avis de liquidation – paiement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LE DEDOUANEMENT PROPREMENT DIT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11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900113" y="48498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600" b="0" dirty="0"/>
          </a:p>
        </p:txBody>
      </p:sp>
      <p:sp>
        <p:nvSpPr>
          <p:cNvPr id="857091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+mn-lt"/>
              </a:rPr>
              <a:t>LE CONTROL DE LA DECLARATION EN DETAIL</a:t>
            </a:r>
            <a:endParaRPr lang="fr-FR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79388" y="2132856"/>
            <a:ext cx="8642350" cy="46080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lnSpc>
                <a:spcPct val="3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b="1" dirty="0" smtClean="0"/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400" dirty="0"/>
              <a:t>A</a:t>
            </a:r>
            <a:r>
              <a:rPr lang="fr-FR" sz="2400" b="1" dirty="0" smtClean="0"/>
              <a:t>) PREMIER NIVEAU DE CONTROLE : PAR LE SYDAM WORLD</a:t>
            </a:r>
          </a:p>
          <a:p>
            <a:pPr marL="609600" indent="-609600" fontAlgn="auto">
              <a:lnSpc>
                <a:spcPct val="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2000" b="0" dirty="0" smtClean="0"/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400" b="0" dirty="0" smtClean="0"/>
              <a:t>L’on distingue 2 types de circuit :</a:t>
            </a:r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2000" b="0" dirty="0" smtClean="0"/>
          </a:p>
          <a:p>
            <a:pPr marL="1409700" lvl="2" indent="-609600" fontAlgn="auto"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v"/>
              <a:defRPr/>
            </a:pPr>
            <a:r>
              <a:rPr lang="fr-FR" b="0" dirty="0" smtClean="0"/>
              <a:t>    </a:t>
            </a:r>
            <a:r>
              <a:rPr lang="fr-FR" sz="2400" b="1" dirty="0" smtClean="0">
                <a:solidFill>
                  <a:srgbClr val="FF0000"/>
                </a:solidFill>
              </a:rPr>
              <a:t>LES CIRCUITS DE FACILITATION</a:t>
            </a:r>
            <a:r>
              <a:rPr lang="fr-FR" sz="2000" b="0" dirty="0" smtClean="0"/>
              <a:t>			</a:t>
            </a:r>
          </a:p>
          <a:p>
            <a:pPr marL="800100" lvl="2" indent="0" fontAlgn="auto">
              <a:spcAft>
                <a:spcPts val="0"/>
              </a:spcAft>
              <a:buClr>
                <a:srgbClr val="FF0000"/>
              </a:buClr>
              <a:buSzPct val="150000"/>
              <a:buNone/>
              <a:defRPr/>
            </a:pPr>
            <a:r>
              <a:rPr lang="fr-FR" sz="2200" b="0" dirty="0"/>
              <a:t> </a:t>
            </a:r>
            <a:r>
              <a:rPr lang="fr-FR" sz="2200" b="0" dirty="0" smtClean="0"/>
              <a:t>      - Le circuit vert ou BAE automatique et les opérateurs agrées</a:t>
            </a:r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sz="2000" b="0" dirty="0" smtClean="0"/>
          </a:p>
          <a:p>
            <a:pPr marL="1409700" lvl="2" indent="-609600" fontAlgn="auto">
              <a:spcAft>
                <a:spcPts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v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LES CIRCUITS DE CONTRÔLE PHYSIQUE</a:t>
            </a: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fr-FR" sz="2000" b="0" dirty="0" smtClean="0"/>
              <a:t>         		</a:t>
            </a:r>
            <a:r>
              <a:rPr lang="fr-FR" sz="2200" b="0" dirty="0" smtClean="0"/>
              <a:t> - Le circuit à scanner</a:t>
            </a:r>
          </a:p>
          <a:p>
            <a:pPr marL="609600" indent="-609600" fontAlgn="auto">
              <a:spcAft>
                <a:spcPts val="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None/>
              <a:defRPr/>
            </a:pPr>
            <a:r>
              <a:rPr lang="fr-FR" sz="2200" b="0" dirty="0" smtClean="0"/>
              <a:t>         		 - Les circuits Visite à Quai ou à Domicile (Circuit Rouge)</a:t>
            </a:r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2200" b="0" dirty="0" smtClean="0"/>
              <a:t>          		- Le circuit jaune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1085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+mn-lt"/>
              </a:rPr>
              <a:t>LE DEDOUANEMENT PROPREMENT DIT</a:t>
            </a:r>
            <a:endParaRPr lang="fr-FR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511" y="1342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cap="all" dirty="0" smtClean="0">
                <a:solidFill>
                  <a:srgbClr val="FF0000"/>
                </a:solidFill>
                <a:cs typeface="Times New Roman" pitchFamily="18" charset="0"/>
              </a:rPr>
              <a:t>PROCEDURE A L’IMPORTATION</a:t>
            </a:r>
            <a:endParaRPr lang="fr-FR" cap="all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4544" y="1214352"/>
            <a:ext cx="539552" cy="270432"/>
          </a:xfrm>
          <a:noFill/>
        </p:spPr>
        <p:txBody>
          <a:bodyPr>
            <a:no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12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31579</TotalTime>
  <Words>441</Words>
  <Application>Microsoft Office PowerPoint</Application>
  <PresentationFormat>Affichage à l'écran (4:3)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Bernard MT Condensed</vt:lpstr>
      <vt:lpstr>Tahoma</vt:lpstr>
      <vt:lpstr>Times New Roman</vt:lpstr>
      <vt:lpstr>Tw Cen MT</vt:lpstr>
      <vt:lpstr>Verdana</vt:lpstr>
      <vt:lpstr>Wingdings</vt:lpstr>
      <vt:lpstr>Wingdings 2</vt:lpstr>
      <vt:lpstr>Médian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LANEMA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Laboratoire National d'Essais de qualité, de Métrologie et d'Analyses</dc:title>
  <dc:creator>DOCUMENTATION</dc:creator>
  <cp:lastModifiedBy>user</cp:lastModifiedBy>
  <cp:revision>841</cp:revision>
  <cp:lastPrinted>2022-02-08T12:06:26Z</cp:lastPrinted>
  <dcterms:created xsi:type="dcterms:W3CDTF">2005-09-22T12:44:35Z</dcterms:created>
  <dcterms:modified xsi:type="dcterms:W3CDTF">2022-04-11T10:57:36Z</dcterms:modified>
</cp:coreProperties>
</file>